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4660"/>
  </p:normalViewPr>
  <p:slideViewPr>
    <p:cSldViewPr snapToGrid="0">
      <p:cViewPr>
        <p:scale>
          <a:sx n="76" d="100"/>
          <a:sy n="76" d="100"/>
        </p:scale>
        <p:origin x="-378"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AA834E-EBF0-4E75-9507-3C6E6432EAD2}" type="datetimeFigureOut">
              <a:rPr lang="en-US" smtClean="0"/>
              <a:t>10/29/2020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02544-5394-4305-92F7-6551163C66CA}" type="slidenum">
              <a:rPr lang="en-US" smtClean="0"/>
              <a:t>‹#›</a:t>
            </a:fld>
            <a:endParaRPr lang="en-US" dirty="0"/>
          </a:p>
        </p:txBody>
      </p:sp>
    </p:spTree>
    <p:extLst>
      <p:ext uri="{BB962C8B-B14F-4D97-AF65-F5344CB8AC3E}">
        <p14:creationId xmlns:p14="http://schemas.microsoft.com/office/powerpoint/2010/main" val="2484744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Political factors as an economic condition determine the extent to which government impact on an organization. The political stability improves the trade within the nation both for local and foreign companies. More, importantly, political stability attracts investors into the region. </a:t>
            </a:r>
          </a:p>
          <a:p>
            <a:r>
              <a:rPr lang="en-US" sz="1200" kern="1200" dirty="0" smtClean="0">
                <a:solidFill>
                  <a:schemeClr val="tx1"/>
                </a:solidFill>
                <a:effectLst/>
                <a:latin typeface="+mn-lt"/>
                <a:ea typeface="+mn-ea"/>
                <a:cs typeface="+mn-cs"/>
              </a:rPr>
              <a:t>The environmental factors focuses on the surrounding in which a business operates. With increase in the corporate social responsibility demand from the public, failure to meet such demand may affect sales.</a:t>
            </a:r>
          </a:p>
          <a:p>
            <a:r>
              <a:rPr lang="en-US" sz="1200" kern="1200" dirty="0" smtClean="0">
                <a:solidFill>
                  <a:schemeClr val="tx1"/>
                </a:solidFill>
                <a:effectLst/>
                <a:latin typeface="+mn-lt"/>
                <a:ea typeface="+mn-ea"/>
                <a:cs typeface="+mn-cs"/>
              </a:rPr>
              <a:t>For companies trading internationally, currency fluctuations is a key consideration as it impacts the business. When the currency becomes weaker it stimulates exports making the imports expensive. On the other hand, when the currency becomes stronger, the exports becomes expensive and the imports become weaker. So, any company is affected by local currency fluctuations by either reducing imports or exports depending of currency movements.</a:t>
            </a:r>
          </a:p>
          <a:p>
            <a:r>
              <a:rPr lang="en-US" sz="1200" kern="1200" dirty="0" smtClean="0">
                <a:solidFill>
                  <a:schemeClr val="tx1"/>
                </a:solidFill>
                <a:effectLst/>
                <a:latin typeface="+mn-lt"/>
                <a:ea typeface="+mn-ea"/>
                <a:cs typeface="+mn-cs"/>
              </a:rPr>
              <a:t>Global economic influence the business. In most cases, global economic is seen to hinder local manufacturing, with the right competence to compete at a global level improves a company’s trade. Further, with well connection in the global economics the company can thrive as a world class trader.  </a:t>
            </a:r>
          </a:p>
          <a:p>
            <a:r>
              <a:rPr lang="en-US" sz="1200" kern="1200" dirty="0" smtClean="0">
                <a:solidFill>
                  <a:schemeClr val="tx1"/>
                </a:solidFill>
                <a:effectLst/>
                <a:latin typeface="+mn-lt"/>
                <a:ea typeface="+mn-ea"/>
                <a:cs typeface="+mn-cs"/>
              </a:rPr>
              <a:t>Government influence on business comes in terms of policies on trade. That may include affecting the interest rate in banks, taxation and expenditures. When there is high interest rate, the consumer spending reduces there by reducing demand for goods. If the government increases product taxes, the price of products increases thereby reducing the supply in the market. Lastly, government expenditure boosts the economy by increasing income which increases demand for products from manufacturers. </a:t>
            </a:r>
          </a:p>
          <a:p>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3</a:t>
            </a:fld>
            <a:endParaRPr lang="en-US" dirty="0"/>
          </a:p>
        </p:txBody>
      </p:sp>
    </p:spTree>
    <p:extLst>
      <p:ext uri="{BB962C8B-B14F-4D97-AF65-F5344CB8AC3E}">
        <p14:creationId xmlns:p14="http://schemas.microsoft.com/office/powerpoint/2010/main" val="236041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increase in the interest rate can affect Johnson &amp; Johnson in two ways, first, the consumers with debt may reduce consumption since they are paying more interest to banks. As a result the sales by the company reduces. Secondly, the Johnson &amp; Johnson will incur higher costs on overdrafts because they pay more interests. </a:t>
            </a:r>
          </a:p>
          <a:p>
            <a:r>
              <a:rPr lang="en-US" sz="1200" kern="1200" dirty="0" smtClean="0">
                <a:solidFill>
                  <a:schemeClr val="tx1"/>
                </a:solidFill>
                <a:effectLst/>
                <a:latin typeface="+mn-lt"/>
                <a:ea typeface="+mn-ea"/>
                <a:cs typeface="+mn-cs"/>
              </a:rPr>
              <a:t>Fed monetary policies are meant to promote a healthy economy. The action for monetary policy is to ensure the availability and cost of money favors the economy. First, increase the employment ensures that consumer have enough to spend on goods. Thereby, that increases sales of J&amp;J Company. Also, stable prices of goods influenced by low inflation rate ensures increased sales since the firm manufacturing costs do not go up. As a result, the prices remain constant and the consumption goes up. </a:t>
            </a:r>
          </a:p>
          <a:p>
            <a:r>
              <a:rPr lang="en-US" sz="1200" kern="1200" dirty="0" smtClean="0">
                <a:solidFill>
                  <a:schemeClr val="tx1"/>
                </a:solidFill>
                <a:effectLst/>
                <a:latin typeface="+mn-lt"/>
                <a:ea typeface="+mn-ea"/>
                <a:cs typeface="+mn-cs"/>
              </a:rPr>
              <a:t>During inflation there is a lot of money in the economy without corresponding increase of supply of goods. As a result, prices increases because the costs of raw materials increases.</a:t>
            </a:r>
          </a:p>
          <a:p>
            <a:r>
              <a:rPr lang="en-US" sz="1200" kern="1200" dirty="0" smtClean="0">
                <a:solidFill>
                  <a:schemeClr val="tx1"/>
                </a:solidFill>
                <a:effectLst/>
                <a:latin typeface="+mn-lt"/>
                <a:ea typeface="+mn-ea"/>
                <a:cs typeface="+mn-cs"/>
              </a:rPr>
              <a:t>Income and employment determines the demand of products. When there is increment in employment and income to consumers, they have enough to spend of products therefore, Johnson &amp; Johnson increases the sales. </a:t>
            </a:r>
          </a:p>
          <a:p>
            <a:r>
              <a:rPr lang="en-US" sz="1200" kern="1200" dirty="0" smtClean="0">
                <a:solidFill>
                  <a:schemeClr val="tx1"/>
                </a:solidFill>
                <a:effectLst/>
                <a:latin typeface="+mn-lt"/>
                <a:ea typeface="+mn-ea"/>
                <a:cs typeface="+mn-cs"/>
              </a:rPr>
              <a:t>Economic growth and development improves finances and investment into long-term activities upgrade. Therefore, the consumption rate increases which translate to increased demand for goods of Johnson &amp; Johnson.</a:t>
            </a:r>
          </a:p>
          <a:p>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4</a:t>
            </a:fld>
            <a:endParaRPr lang="en-US" dirty="0"/>
          </a:p>
        </p:txBody>
      </p:sp>
    </p:spTree>
    <p:extLst>
      <p:ext uri="{BB962C8B-B14F-4D97-AF65-F5344CB8AC3E}">
        <p14:creationId xmlns:p14="http://schemas.microsoft.com/office/powerpoint/2010/main" val="3449969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2016        2017</a:t>
            </a:r>
          </a:p>
          <a:p>
            <a:r>
              <a:rPr lang="en-US" sz="1200" kern="1200" dirty="0" smtClean="0">
                <a:solidFill>
                  <a:schemeClr val="tx1"/>
                </a:solidFill>
                <a:effectLst/>
                <a:latin typeface="+mn-lt"/>
                <a:ea typeface="+mn-ea"/>
                <a:cs typeface="+mn-cs"/>
              </a:rPr>
              <a:t>Trailing PE ratio          17.86     335.01</a:t>
            </a:r>
          </a:p>
          <a:p>
            <a:r>
              <a:rPr lang="en-US" sz="1200" kern="1200" dirty="0" smtClean="0">
                <a:solidFill>
                  <a:schemeClr val="tx1"/>
                </a:solidFill>
                <a:effectLst/>
                <a:latin typeface="+mn-lt"/>
                <a:ea typeface="+mn-ea"/>
                <a:cs typeface="+mn-cs"/>
              </a:rPr>
              <a:t>Price to Book ratio        4.04        5.83</a:t>
            </a:r>
          </a:p>
          <a:p>
            <a:r>
              <a:rPr lang="en-US" sz="1200" kern="1200" dirty="0" smtClean="0">
                <a:solidFill>
                  <a:schemeClr val="tx1"/>
                </a:solidFill>
                <a:effectLst/>
                <a:latin typeface="+mn-lt"/>
                <a:ea typeface="+mn-ea"/>
                <a:cs typeface="+mn-cs"/>
              </a:rPr>
              <a:t>ROA                            11.60%   0.85%</a:t>
            </a:r>
          </a:p>
          <a:p>
            <a:r>
              <a:rPr lang="en-US" sz="1200" kern="1200" dirty="0" smtClean="0">
                <a:solidFill>
                  <a:schemeClr val="tx1"/>
                </a:solidFill>
                <a:effectLst/>
                <a:latin typeface="+mn-lt"/>
                <a:ea typeface="+mn-ea"/>
                <a:cs typeface="+mn-cs"/>
              </a:rPr>
              <a:t>ROE                           22.95%  1.88%</a:t>
            </a:r>
          </a:p>
          <a:p>
            <a:r>
              <a:rPr lang="en-US" sz="1200" kern="1200" dirty="0" smtClean="0">
                <a:solidFill>
                  <a:schemeClr val="tx1"/>
                </a:solidFill>
                <a:effectLst/>
                <a:latin typeface="+mn-lt"/>
                <a:ea typeface="+mn-ea"/>
                <a:cs typeface="+mn-cs"/>
              </a:rPr>
              <a:t>The PE ratio value a company by measuring the current share price relative to per share earnings. In 2016, the ratio was 17.86 but in 2017 the ratio was 335.01 which indicated a high company value. </a:t>
            </a:r>
          </a:p>
          <a:p>
            <a:r>
              <a:rPr lang="en-US" sz="1200" kern="1200" dirty="0" smtClean="0">
                <a:solidFill>
                  <a:schemeClr val="tx1"/>
                </a:solidFill>
                <a:effectLst/>
                <a:latin typeface="+mn-lt"/>
                <a:ea typeface="+mn-ea"/>
                <a:cs typeface="+mn-cs"/>
              </a:rPr>
              <a:t>The P/B ratio determines the market value relative to book value. In 2016 the P/B was 4.04. In 2017, the ratio increased to 5.83 that demonstrates an increase in market valuation of J&amp;J. </a:t>
            </a:r>
          </a:p>
          <a:p>
            <a:r>
              <a:rPr lang="en-US" sz="1200" kern="1200" dirty="0" smtClean="0">
                <a:solidFill>
                  <a:schemeClr val="tx1"/>
                </a:solidFill>
                <a:effectLst/>
                <a:latin typeface="+mn-lt"/>
                <a:ea typeface="+mn-ea"/>
                <a:cs typeface="+mn-cs"/>
              </a:rPr>
              <a:t>ROA measures the firm’s profitability relative to the assets. The company showed a decline of ROA ratio from 2016 to 2017. That means that the firm’s profitability relative to its assets was declining. </a:t>
            </a:r>
          </a:p>
          <a:p>
            <a:r>
              <a:rPr lang="en-US" sz="1200" kern="1200" dirty="0" smtClean="0">
                <a:solidFill>
                  <a:schemeClr val="tx1"/>
                </a:solidFill>
                <a:effectLst/>
                <a:latin typeface="+mn-lt"/>
                <a:ea typeface="+mn-ea"/>
                <a:cs typeface="+mn-cs"/>
              </a:rPr>
              <a:t>ROE determines company efficiency in generating income from equity. Also, the ratio declined from 22.95% to 1.88% in 2016 and 2017 respectively. That means the firm’s ability to make income from equity is low.</a:t>
            </a:r>
          </a:p>
          <a:p>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5</a:t>
            </a:fld>
            <a:endParaRPr lang="en-US" dirty="0"/>
          </a:p>
        </p:txBody>
      </p:sp>
    </p:spTree>
    <p:extLst>
      <p:ext uri="{BB962C8B-B14F-4D97-AF65-F5344CB8AC3E}">
        <p14:creationId xmlns:p14="http://schemas.microsoft.com/office/powerpoint/2010/main" val="954072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price to earnings ratio  showed that the share</a:t>
            </a:r>
            <a:r>
              <a:rPr lang="en-US" baseline="0" dirty="0" smtClean="0"/>
              <a:t> price relative to per share earnings increased over the period. The P/B ratio showed an increase of market valuation of assets. Both ROA and ROE demonstrates inability to increase profit from assets and equity respectively. </a:t>
            </a:r>
            <a:endParaRPr lang="en-US" dirty="0"/>
          </a:p>
        </p:txBody>
      </p:sp>
      <p:sp>
        <p:nvSpPr>
          <p:cNvPr id="4" name="Slide Number Placeholder 3"/>
          <p:cNvSpPr>
            <a:spLocks noGrp="1"/>
          </p:cNvSpPr>
          <p:nvPr>
            <p:ph type="sldNum" sz="quarter" idx="10"/>
          </p:nvPr>
        </p:nvSpPr>
        <p:spPr/>
        <p:txBody>
          <a:bodyPr/>
          <a:lstStyle/>
          <a:p>
            <a:fld id="{05302544-5394-4305-92F7-6551163C66CA}" type="slidenum">
              <a:rPr lang="en-US" smtClean="0"/>
              <a:t>6</a:t>
            </a:fld>
            <a:endParaRPr lang="en-US" dirty="0"/>
          </a:p>
        </p:txBody>
      </p:sp>
    </p:spTree>
    <p:extLst>
      <p:ext uri="{BB962C8B-B14F-4D97-AF65-F5344CB8AC3E}">
        <p14:creationId xmlns:p14="http://schemas.microsoft.com/office/powerpoint/2010/main" val="8979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177159C8-AA24-471C-838A-2AA6D3BB014D}" type="slidenum">
              <a:rPr lang="en-US" smtClean="0"/>
              <a:t>‹#›</a:t>
            </a:fld>
            <a:endParaRPr lang="en-US" dirty="0"/>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66400" y="6416676"/>
            <a:ext cx="1016000" cy="365125"/>
          </a:xfrm>
        </p:spPr>
        <p:txBody>
          <a:bodyPr/>
          <a:lstStyle/>
          <a:p>
            <a:fld id="{177159C8-AA24-471C-838A-2AA6D3BB014D}"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31824CE-89B2-4DE7-B0DF-9CC56B1A2C86}" type="datetimeFigureOut">
              <a:rPr lang="en-US" smtClean="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7159C8-AA24-471C-838A-2AA6D3BB014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31824CE-89B2-4DE7-B0DF-9CC56B1A2C86}" type="datetimeFigureOut">
              <a:rPr lang="en-US" smtClean="0"/>
              <a:t>10/29/2020</a:t>
            </a:fld>
            <a:endParaRPr lang="en-US" dirty="0"/>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77159C8-AA24-471C-838A-2AA6D3BB014D}"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Signature Assignment: Shareholder Analysis</a:t>
            </a:r>
            <a:endParaRPr lang="en-US" dirty="0"/>
          </a:p>
        </p:txBody>
      </p:sp>
      <p:sp>
        <p:nvSpPr>
          <p:cNvPr id="3" name="Subtitle 2"/>
          <p:cNvSpPr>
            <a:spLocks noGrp="1"/>
          </p:cNvSpPr>
          <p:nvPr>
            <p:ph type="subTitle" idx="1"/>
          </p:nvPr>
        </p:nvSpPr>
        <p:spPr/>
        <p:txBody>
          <a:bodyPr>
            <a:normAutofit/>
          </a:bodyPr>
          <a:lstStyle/>
          <a:p>
            <a:r>
              <a:rPr lang="en-US" dirty="0" smtClean="0"/>
              <a:t>FIN571 – Corporate Finance</a:t>
            </a:r>
          </a:p>
          <a:p>
            <a:r>
              <a:rPr lang="en-US" dirty="0" smtClean="0"/>
              <a:t>YOUR NAME</a:t>
            </a:r>
          </a:p>
          <a:p>
            <a:r>
              <a:rPr lang="en-US" dirty="0" smtClean="0"/>
              <a:t>DATE</a:t>
            </a:r>
          </a:p>
          <a:p>
            <a:endParaRPr lang="en-US" dirty="0"/>
          </a:p>
        </p:txBody>
      </p:sp>
    </p:spTree>
    <p:extLst>
      <p:ext uri="{BB962C8B-B14F-4D97-AF65-F5344CB8AC3E}">
        <p14:creationId xmlns:p14="http://schemas.microsoft.com/office/powerpoint/2010/main" val="17616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Economic </a:t>
            </a:r>
            <a:r>
              <a:rPr lang="en-US" dirty="0" smtClean="0"/>
              <a:t>Conditions</a:t>
            </a:r>
          </a:p>
          <a:p>
            <a:pPr>
              <a:buFont typeface="Wingdings" pitchFamily="2" charset="2"/>
              <a:buChar char="Ø"/>
            </a:pPr>
            <a:r>
              <a:rPr lang="en-US" dirty="0" smtClean="0"/>
              <a:t>Market </a:t>
            </a:r>
            <a:r>
              <a:rPr lang="en-US" dirty="0" smtClean="0"/>
              <a:t>Conditions in </a:t>
            </a:r>
            <a:r>
              <a:rPr lang="en-US" dirty="0" smtClean="0"/>
              <a:t>2017</a:t>
            </a:r>
          </a:p>
          <a:p>
            <a:pPr>
              <a:buFont typeface="Wingdings" pitchFamily="2" charset="2"/>
              <a:buChar char="Ø"/>
            </a:pPr>
            <a:r>
              <a:rPr lang="en-US" dirty="0" smtClean="0"/>
              <a:t>Performance </a:t>
            </a:r>
            <a:r>
              <a:rPr lang="en-US" dirty="0" smtClean="0"/>
              <a:t>Comparison for 2017 </a:t>
            </a:r>
            <a:r>
              <a:rPr lang="en-US" dirty="0" err="1" smtClean="0"/>
              <a:t>vs</a:t>
            </a:r>
            <a:r>
              <a:rPr lang="en-US" dirty="0" smtClean="0"/>
              <a:t> </a:t>
            </a:r>
            <a:r>
              <a:rPr lang="en-US" dirty="0" smtClean="0"/>
              <a:t>2016</a:t>
            </a:r>
          </a:p>
          <a:p>
            <a:pPr>
              <a:buFont typeface="Wingdings" pitchFamily="2" charset="2"/>
              <a:buChar char="Ø"/>
            </a:pPr>
            <a:r>
              <a:rPr lang="en-US" dirty="0" smtClean="0"/>
              <a:t>Conclusion</a:t>
            </a:r>
            <a:endParaRPr lang="en-US" dirty="0"/>
          </a:p>
          <a:p>
            <a:pPr>
              <a:buFont typeface="Wingdings" pitchFamily="2" charset="2"/>
              <a:buChar char="Ø"/>
            </a:pPr>
            <a:r>
              <a:rPr lang="en-US" dirty="0" smtClean="0"/>
              <a:t>References</a:t>
            </a:r>
            <a:endParaRPr lang="en-US" dirty="0" smtClean="0"/>
          </a:p>
          <a:p>
            <a:endParaRPr lang="en-US" dirty="0"/>
          </a:p>
        </p:txBody>
      </p:sp>
    </p:spTree>
    <p:extLst>
      <p:ext uri="{BB962C8B-B14F-4D97-AF65-F5344CB8AC3E}">
        <p14:creationId xmlns:p14="http://schemas.microsoft.com/office/powerpoint/2010/main" val="4067603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Conditions</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en-US" dirty="0" smtClean="0"/>
              <a:t>Political; </a:t>
            </a:r>
            <a:r>
              <a:rPr lang="en-US" dirty="0" smtClean="0"/>
              <a:t>Political </a:t>
            </a:r>
            <a:r>
              <a:rPr lang="en-US" dirty="0"/>
              <a:t>factors as an economic condition determine the extent to which government impact on an </a:t>
            </a:r>
            <a:r>
              <a:rPr lang="en-US" dirty="0" smtClean="0"/>
              <a:t>organization(Lim</a:t>
            </a:r>
            <a:r>
              <a:rPr lang="en-US" dirty="0"/>
              <a:t> </a:t>
            </a:r>
            <a:r>
              <a:rPr lang="en-US" dirty="0" smtClean="0"/>
              <a:t>&amp; Tsutsui,2012).</a:t>
            </a:r>
          </a:p>
          <a:p>
            <a:pPr>
              <a:buFont typeface="Wingdings" pitchFamily="2" charset="2"/>
              <a:buChar char="Ø"/>
            </a:pPr>
            <a:r>
              <a:rPr lang="en-US" dirty="0" smtClean="0"/>
              <a:t>Environmental;</a:t>
            </a:r>
            <a:r>
              <a:rPr lang="en-US" dirty="0"/>
              <a:t> The environmental factors focuses on the surrounding in which a business </a:t>
            </a:r>
            <a:r>
              <a:rPr lang="en-US" dirty="0" smtClean="0"/>
              <a:t>operates.</a:t>
            </a:r>
          </a:p>
          <a:p>
            <a:pPr>
              <a:buFont typeface="Wingdings" pitchFamily="2" charset="2"/>
              <a:buChar char="Ø"/>
            </a:pPr>
            <a:r>
              <a:rPr lang="en-US" dirty="0" smtClean="0"/>
              <a:t>Currency;</a:t>
            </a:r>
            <a:r>
              <a:rPr lang="en-US" dirty="0"/>
              <a:t> </a:t>
            </a:r>
            <a:r>
              <a:rPr lang="en-US" dirty="0" smtClean="0"/>
              <a:t>Ideally, currency </a:t>
            </a:r>
            <a:r>
              <a:rPr lang="en-US" dirty="0"/>
              <a:t>fluctuations is a key consideration as it impacts the </a:t>
            </a:r>
            <a:r>
              <a:rPr lang="en-US" dirty="0" smtClean="0"/>
              <a:t>business.</a:t>
            </a:r>
            <a:endParaRPr lang="en-US" dirty="0"/>
          </a:p>
          <a:p>
            <a:pPr>
              <a:buFont typeface="Wingdings" pitchFamily="2" charset="2"/>
              <a:buChar char="Ø"/>
            </a:pPr>
            <a:r>
              <a:rPr lang="en-US" dirty="0" smtClean="0"/>
              <a:t>Global Economics; In</a:t>
            </a:r>
            <a:r>
              <a:rPr lang="en-US" dirty="0" smtClean="0"/>
              <a:t> </a:t>
            </a:r>
            <a:r>
              <a:rPr lang="en-US" dirty="0"/>
              <a:t>most cases, global economic is seen to hinder local manufacturing, with the right competence to compete at a global level improves a company’s </a:t>
            </a:r>
            <a:r>
              <a:rPr lang="en-US" dirty="0" smtClean="0"/>
              <a:t>trade.</a:t>
            </a:r>
          </a:p>
          <a:p>
            <a:pPr>
              <a:buFont typeface="Wingdings" pitchFamily="2" charset="2"/>
              <a:buChar char="Ø"/>
            </a:pPr>
            <a:r>
              <a:rPr lang="en-US" dirty="0" smtClean="0"/>
              <a:t>Government Influence;</a:t>
            </a:r>
            <a:r>
              <a:rPr lang="en-US" dirty="0"/>
              <a:t> Government influence on business comes in terms of policies on trade</a:t>
            </a:r>
            <a:endParaRPr lang="en-US" dirty="0" smtClean="0"/>
          </a:p>
          <a:p>
            <a:endParaRPr lang="en-US" dirty="0"/>
          </a:p>
        </p:txBody>
      </p:sp>
    </p:spTree>
    <p:extLst>
      <p:ext uri="{BB962C8B-B14F-4D97-AF65-F5344CB8AC3E}">
        <p14:creationId xmlns:p14="http://schemas.microsoft.com/office/powerpoint/2010/main" val="378128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Conditions in 2017</a:t>
            </a:r>
            <a:endParaRPr lang="en-US" dirty="0"/>
          </a:p>
        </p:txBody>
      </p:sp>
      <p:sp>
        <p:nvSpPr>
          <p:cNvPr id="3" name="Content Placeholder 2"/>
          <p:cNvSpPr>
            <a:spLocks noGrp="1"/>
          </p:cNvSpPr>
          <p:nvPr>
            <p:ph idx="1"/>
          </p:nvPr>
        </p:nvSpPr>
        <p:spPr/>
        <p:txBody>
          <a:bodyPr>
            <a:normAutofit fontScale="92500" lnSpcReduction="10000"/>
          </a:bodyPr>
          <a:lstStyle/>
          <a:p>
            <a:pPr lvl="0">
              <a:buFont typeface="Wingdings" pitchFamily="2" charset="2"/>
              <a:buChar char="Ø"/>
            </a:pPr>
            <a:r>
              <a:rPr lang="en-US" dirty="0"/>
              <a:t>Interest </a:t>
            </a:r>
            <a:r>
              <a:rPr lang="en-US" dirty="0" smtClean="0"/>
              <a:t>Rates; </a:t>
            </a:r>
            <a:r>
              <a:rPr lang="en-US" dirty="0" smtClean="0"/>
              <a:t>An </a:t>
            </a:r>
            <a:r>
              <a:rPr lang="en-US" dirty="0"/>
              <a:t>increase in the interest rate can affect Johnson &amp; Johnson in two </a:t>
            </a:r>
            <a:r>
              <a:rPr lang="en-US" dirty="0" smtClean="0"/>
              <a:t>ways which includes both  consumers &amp; the overall sales.</a:t>
            </a:r>
            <a:endParaRPr lang="en-US" dirty="0"/>
          </a:p>
          <a:p>
            <a:pPr lvl="0">
              <a:buFont typeface="Wingdings" pitchFamily="2" charset="2"/>
              <a:buChar char="Ø"/>
            </a:pPr>
            <a:r>
              <a:rPr lang="en-US" dirty="0" smtClean="0"/>
              <a:t>Fed </a:t>
            </a:r>
            <a:r>
              <a:rPr lang="en-US" dirty="0"/>
              <a:t>Monetary </a:t>
            </a:r>
            <a:r>
              <a:rPr lang="en-US" dirty="0" smtClean="0"/>
              <a:t>Policy; The</a:t>
            </a:r>
            <a:r>
              <a:rPr lang="en-US" dirty="0" smtClean="0"/>
              <a:t> </a:t>
            </a:r>
            <a:r>
              <a:rPr lang="en-US" dirty="0"/>
              <a:t>action for monetary policy is to ensure the availability and cost of money favors the </a:t>
            </a:r>
            <a:r>
              <a:rPr lang="en-US" dirty="0" smtClean="0"/>
              <a:t>economy.</a:t>
            </a:r>
          </a:p>
          <a:p>
            <a:pPr lvl="0">
              <a:buFont typeface="Wingdings" pitchFamily="2" charset="2"/>
              <a:buChar char="Ø"/>
            </a:pPr>
            <a:r>
              <a:rPr lang="en-US" dirty="0" smtClean="0"/>
              <a:t>Inflation; During</a:t>
            </a:r>
            <a:r>
              <a:rPr lang="en-US" dirty="0" smtClean="0"/>
              <a:t> </a:t>
            </a:r>
            <a:r>
              <a:rPr lang="en-US" dirty="0"/>
              <a:t>inflation there is a lot of money in the economy without corresponding increase of supply of </a:t>
            </a:r>
            <a:r>
              <a:rPr lang="en-US" dirty="0" smtClean="0"/>
              <a:t>goods.</a:t>
            </a:r>
          </a:p>
          <a:p>
            <a:pPr lvl="0">
              <a:buFont typeface="Wingdings" pitchFamily="2" charset="2"/>
              <a:buChar char="Ø"/>
            </a:pPr>
            <a:r>
              <a:rPr lang="en-US" dirty="0" smtClean="0"/>
              <a:t>Income </a:t>
            </a:r>
            <a:r>
              <a:rPr lang="en-US" dirty="0"/>
              <a:t>and </a:t>
            </a:r>
            <a:r>
              <a:rPr lang="en-US" dirty="0" smtClean="0"/>
              <a:t>employment; Income</a:t>
            </a:r>
            <a:r>
              <a:rPr lang="en-US" dirty="0" smtClean="0"/>
              <a:t> </a:t>
            </a:r>
            <a:r>
              <a:rPr lang="en-US" dirty="0"/>
              <a:t>and employment determines the demand of </a:t>
            </a:r>
            <a:r>
              <a:rPr lang="en-US" dirty="0" smtClean="0"/>
              <a:t>products.</a:t>
            </a:r>
          </a:p>
          <a:p>
            <a:pPr lvl="0">
              <a:buFont typeface="Wingdings" pitchFamily="2" charset="2"/>
              <a:buChar char="Ø"/>
            </a:pPr>
            <a:r>
              <a:rPr lang="en-US" dirty="0" smtClean="0"/>
              <a:t>Economic </a:t>
            </a:r>
            <a:r>
              <a:rPr lang="en-US" dirty="0"/>
              <a:t>growth and </a:t>
            </a:r>
            <a:r>
              <a:rPr lang="en-US" dirty="0" smtClean="0"/>
              <a:t>development;</a:t>
            </a:r>
            <a:r>
              <a:rPr lang="en-US" dirty="0"/>
              <a:t> Economic growth and development improves finances and investment into long-term activities </a:t>
            </a:r>
            <a:r>
              <a:rPr lang="en-US" dirty="0" smtClean="0"/>
              <a:t>upgrade;</a:t>
            </a:r>
            <a:r>
              <a:rPr lang="en-US" dirty="0"/>
              <a:t> </a:t>
            </a:r>
            <a:r>
              <a:rPr lang="en-US" dirty="0" smtClean="0"/>
              <a:t>(</a:t>
            </a:r>
            <a:r>
              <a:rPr lang="en-US" dirty="0" smtClean="0"/>
              <a:t>Demirguc-Kunt</a:t>
            </a:r>
            <a:r>
              <a:rPr lang="en-US" dirty="0" smtClean="0"/>
              <a:t>&amp; Levine,2001</a:t>
            </a:r>
            <a:r>
              <a:rPr lang="en-US" dirty="0"/>
              <a:t>). </a:t>
            </a:r>
            <a:endParaRPr lang="en-US" dirty="0"/>
          </a:p>
          <a:p>
            <a:pPr marL="0" indent="0">
              <a:buNone/>
            </a:pPr>
            <a:endParaRPr lang="en-US" dirty="0"/>
          </a:p>
        </p:txBody>
      </p:sp>
    </p:spTree>
    <p:extLst>
      <p:ext uri="{BB962C8B-B14F-4D97-AF65-F5344CB8AC3E}">
        <p14:creationId xmlns:p14="http://schemas.microsoft.com/office/powerpoint/2010/main" val="176652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Comparison for 2017 vs 2016</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2016                                                      2017</a:t>
            </a:r>
            <a:endParaRPr lang="en-US" dirty="0"/>
          </a:p>
          <a:p>
            <a:r>
              <a:rPr lang="en-US" dirty="0"/>
              <a:t>Trailing PE ratio          17.86     </a:t>
            </a:r>
            <a:r>
              <a:rPr lang="en-US" dirty="0" smtClean="0"/>
              <a:t>                                                335.01</a:t>
            </a:r>
            <a:endParaRPr lang="en-US" dirty="0"/>
          </a:p>
          <a:p>
            <a:r>
              <a:rPr lang="en-US" dirty="0"/>
              <a:t>Price to Book ratio       </a:t>
            </a:r>
            <a:r>
              <a:rPr lang="en-US" dirty="0" smtClean="0"/>
              <a:t>4.04                                                        </a:t>
            </a:r>
            <a:r>
              <a:rPr lang="en-US" dirty="0"/>
              <a:t>5.83</a:t>
            </a:r>
          </a:p>
          <a:p>
            <a:r>
              <a:rPr lang="en-US" dirty="0"/>
              <a:t>ROA                            11.60%   </a:t>
            </a:r>
            <a:r>
              <a:rPr lang="en-US" dirty="0" smtClean="0"/>
              <a:t>                                                  0.85</a:t>
            </a:r>
            <a:r>
              <a:rPr lang="en-US" dirty="0"/>
              <a:t>%</a:t>
            </a:r>
          </a:p>
          <a:p>
            <a:r>
              <a:rPr lang="en-US" dirty="0"/>
              <a:t>ROE                           </a:t>
            </a:r>
            <a:r>
              <a:rPr lang="en-US" dirty="0" smtClean="0"/>
              <a:t> 22.95</a:t>
            </a:r>
            <a:r>
              <a:rPr lang="en-US" dirty="0"/>
              <a:t>%  </a:t>
            </a:r>
            <a:r>
              <a:rPr lang="en-US" dirty="0" smtClean="0"/>
              <a:t>                                                   1.88</a:t>
            </a:r>
            <a:r>
              <a:rPr lang="en-US" dirty="0"/>
              <a:t>%</a:t>
            </a:r>
          </a:p>
        </p:txBody>
      </p:sp>
    </p:spTree>
    <p:extLst>
      <p:ext uri="{BB962C8B-B14F-4D97-AF65-F5344CB8AC3E}">
        <p14:creationId xmlns:p14="http://schemas.microsoft.com/office/powerpoint/2010/main" val="4192794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a:t>Economic conditions affecting </a:t>
            </a:r>
            <a:r>
              <a:rPr lang="en-US" dirty="0" smtClean="0"/>
              <a:t>businesses include Political, Environmental, Currency, Global Economics and Government </a:t>
            </a:r>
            <a:r>
              <a:rPr lang="en-US" dirty="0" smtClean="0"/>
              <a:t>Influence.</a:t>
            </a:r>
          </a:p>
          <a:p>
            <a:pPr>
              <a:buFont typeface="Wingdings" pitchFamily="2" charset="2"/>
              <a:buChar char="Ø"/>
            </a:pPr>
            <a:r>
              <a:rPr lang="en-US" dirty="0" smtClean="0"/>
              <a:t>The </a:t>
            </a:r>
            <a:r>
              <a:rPr lang="en-US" dirty="0" smtClean="0"/>
              <a:t>market condition relevant to Johnson &amp; Johnson include Interest Rates, Fed </a:t>
            </a:r>
            <a:r>
              <a:rPr lang="en-US" dirty="0"/>
              <a:t>Monetary </a:t>
            </a:r>
            <a:r>
              <a:rPr lang="en-US" dirty="0" smtClean="0"/>
              <a:t>Policy, Inflation, Income </a:t>
            </a:r>
            <a:r>
              <a:rPr lang="en-US" dirty="0"/>
              <a:t>and </a:t>
            </a:r>
            <a:r>
              <a:rPr lang="en-US" dirty="0" smtClean="0"/>
              <a:t>employment and Economic </a:t>
            </a:r>
            <a:r>
              <a:rPr lang="en-US" dirty="0"/>
              <a:t>growth and </a:t>
            </a:r>
            <a:r>
              <a:rPr lang="en-US" dirty="0" smtClean="0"/>
              <a:t>development.</a:t>
            </a:r>
          </a:p>
          <a:p>
            <a:pPr>
              <a:buFont typeface="Wingdings" pitchFamily="2" charset="2"/>
              <a:buChar char="Ø"/>
            </a:pPr>
            <a:r>
              <a:rPr lang="en-US" dirty="0" smtClean="0"/>
              <a:t>Johnson </a:t>
            </a:r>
            <a:r>
              <a:rPr lang="en-US" dirty="0" smtClean="0"/>
              <a:t>&amp; Johnson’s price to earnings and Price to book ratio increased from 2016 to 2017 while the ROA and ROE decreased over the same period. </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19633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r>
              <a:rPr lang="en-US" dirty="0"/>
              <a:t>Lim, A., &amp; </a:t>
            </a:r>
            <a:r>
              <a:rPr lang="en-US" dirty="0"/>
              <a:t>Tsutsui</a:t>
            </a:r>
            <a:r>
              <a:rPr lang="en-US" dirty="0"/>
              <a:t>, K. (2012). Globalization and commitment in corporate social responsibility: Cross-national analyses of institutional and political-economy effects. </a:t>
            </a:r>
            <a:r>
              <a:rPr lang="en-US" i="1" dirty="0"/>
              <a:t>American Sociological Review</a:t>
            </a:r>
            <a:r>
              <a:rPr lang="en-US" dirty="0"/>
              <a:t>, </a:t>
            </a:r>
            <a:r>
              <a:rPr lang="en-US" i="1" dirty="0"/>
              <a:t>77</a:t>
            </a:r>
            <a:r>
              <a:rPr lang="en-US" dirty="0"/>
              <a:t>(1), 69-98</a:t>
            </a:r>
            <a:r>
              <a:rPr lang="en-US" dirty="0" smtClean="0"/>
              <a:t>.</a:t>
            </a:r>
          </a:p>
          <a:p>
            <a:pPr marL="0" indent="0">
              <a:buNone/>
            </a:pPr>
            <a:r>
              <a:rPr lang="en-US" dirty="0"/>
              <a:t>Demirguc-Kunt</a:t>
            </a:r>
            <a:r>
              <a:rPr lang="en-US" dirty="0"/>
              <a:t>, A., &amp; Levine, R. (2001). Financial structure and economic growth: Perspectives and lessons. </a:t>
            </a:r>
            <a:r>
              <a:rPr lang="en-US" i="1" dirty="0"/>
              <a:t>Financial structure and economic growth: A cross-country comparison of banks, markets, and development</a:t>
            </a:r>
            <a:r>
              <a:rPr lang="en-US" dirty="0"/>
              <a:t>, 3-14.</a:t>
            </a:r>
            <a:endParaRPr lang="en-US" dirty="0"/>
          </a:p>
        </p:txBody>
      </p:sp>
    </p:spTree>
    <p:extLst>
      <p:ext uri="{BB962C8B-B14F-4D97-AF65-F5344CB8AC3E}">
        <p14:creationId xmlns:p14="http://schemas.microsoft.com/office/powerpoint/2010/main" val="24420112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52</TotalTime>
  <Words>1133</Words>
  <Application>Microsoft Office PowerPoint</Application>
  <PresentationFormat>Custom</PresentationFormat>
  <Paragraphs>60</Paragraphs>
  <Slides>7</Slides>
  <Notes>4</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Apex</vt:lpstr>
      <vt:lpstr>Signature Assignment: Shareholder Analysis</vt:lpstr>
      <vt:lpstr>Table of Contents</vt:lpstr>
      <vt:lpstr>Economic Conditions</vt:lpstr>
      <vt:lpstr>Market Conditions in 2017</vt:lpstr>
      <vt:lpstr>Performance Comparison for 2017 vs 2016</vt:lpstr>
      <vt:lpstr>Conclusion</vt:lpstr>
      <vt:lpstr>References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Signature Assignment: Shareholder Analysis</dc:title>
  <dc:creator>Microsoft</dc:creator>
  <cp:lastModifiedBy>hp</cp:lastModifiedBy>
  <cp:revision>6</cp:revision>
  <dcterms:created xsi:type="dcterms:W3CDTF">2020-10-29T10:47:34Z</dcterms:created>
  <dcterms:modified xsi:type="dcterms:W3CDTF">2020-10-29T17:07:16Z</dcterms:modified>
</cp:coreProperties>
</file>